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r>
              <a:rPr lang="en-IN" dirty="0" err="1" smtClean="0"/>
              <a:t>Wdward</a:t>
            </a:r>
            <a:r>
              <a:rPr lang="en-IN" dirty="0" smtClean="0"/>
              <a:t> Lee Thorndike (1874-1949)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Bahnschrift SemiBold Condensed" pitchFamily="34" charset="0"/>
              </a:rPr>
              <a:t>Trial and Error Theory of Learning</a:t>
            </a:r>
            <a:endParaRPr lang="en-US" dirty="0">
              <a:solidFill>
                <a:srgbClr val="FF0000"/>
              </a:solidFill>
              <a:latin typeface="Bahnschrift SemiBold Condensed" pitchFamily="34" charset="0"/>
            </a:endParaRPr>
          </a:p>
        </p:txBody>
      </p:sp>
      <p:pic>
        <p:nvPicPr>
          <p:cNvPr id="1026" name="Picture 2" descr="C:\Users\MGM\Desktop\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14600"/>
            <a:ext cx="2590800" cy="3124200"/>
          </a:xfrm>
          <a:prstGeom prst="rect">
            <a:avLst/>
          </a:prstGeom>
          <a:noFill/>
        </p:spPr>
      </p:pic>
      <p:pic>
        <p:nvPicPr>
          <p:cNvPr id="1027" name="Picture 3" descr="C:\Users\MGM\Desktop\photo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590800"/>
            <a:ext cx="3238500" cy="2133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0" y="54864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Presented by-</a:t>
            </a:r>
          </a:p>
          <a:p>
            <a:r>
              <a:rPr lang="en-IN" b="1" dirty="0" err="1" smtClean="0">
                <a:solidFill>
                  <a:srgbClr val="002060"/>
                </a:solidFill>
              </a:rPr>
              <a:t>Kingshuk</a:t>
            </a:r>
            <a:r>
              <a:rPr lang="en-IN" b="1" dirty="0" smtClean="0">
                <a:solidFill>
                  <a:srgbClr val="002060"/>
                </a:solidFill>
              </a:rPr>
              <a:t> Karan</a:t>
            </a:r>
            <a:r>
              <a:rPr lang="en-IN" dirty="0" smtClean="0">
                <a:solidFill>
                  <a:srgbClr val="002060"/>
                </a:solidFill>
              </a:rPr>
              <a:t>, </a:t>
            </a:r>
            <a:r>
              <a:rPr lang="en-IN" dirty="0" err="1" smtClean="0">
                <a:solidFill>
                  <a:srgbClr val="002060"/>
                </a:solidFill>
              </a:rPr>
              <a:t>Assit</a:t>
            </a:r>
            <a:r>
              <a:rPr lang="en-IN" dirty="0" smtClean="0">
                <a:solidFill>
                  <a:srgbClr val="002060"/>
                </a:solidFill>
              </a:rPr>
              <a:t>. Prof., MGM.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B) Secondary Laws</a:t>
            </a:r>
          </a:p>
          <a:p>
            <a:r>
              <a:rPr lang="en-IN" dirty="0" smtClean="0"/>
              <a:t>1. law of multiple response</a:t>
            </a:r>
          </a:p>
          <a:p>
            <a:r>
              <a:rPr lang="en-IN" dirty="0" smtClean="0"/>
              <a:t>2. law of attitude</a:t>
            </a:r>
          </a:p>
          <a:p>
            <a:r>
              <a:rPr lang="en-IN" dirty="0" smtClean="0"/>
              <a:t>3. law of analogy</a:t>
            </a:r>
          </a:p>
          <a:p>
            <a:r>
              <a:rPr lang="en-IN" dirty="0" smtClean="0"/>
              <a:t>4. Law of associative shifting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ahnschrift SemiBold SemiConden" pitchFamily="34" charset="0"/>
              </a:rPr>
              <a:t>Laws of Trial &amp; Error Learning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Motivation is very important in the teaching-learning process.</a:t>
            </a:r>
          </a:p>
          <a:p>
            <a:r>
              <a:rPr lang="en-IN" dirty="0" smtClean="0"/>
              <a:t>2. Learning should be made purposeful and goal directed.</a:t>
            </a:r>
          </a:p>
          <a:p>
            <a:r>
              <a:rPr lang="en-IN" dirty="0" smtClean="0"/>
              <a:t>3. Theory stresses the importance of mental readiness, meaning practice and intensive in learning process.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Educational Implications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4. More opportunities should be given to the learners to use and repeat the knowledge they get in the classroom</a:t>
            </a:r>
            <a:r>
              <a:rPr lang="en-IN" dirty="0" smtClean="0"/>
              <a:t>.</a:t>
            </a:r>
          </a:p>
          <a:p>
            <a:endParaRPr lang="en-US" dirty="0" smtClean="0"/>
          </a:p>
          <a:p>
            <a:r>
              <a:rPr lang="en-IN" dirty="0" smtClean="0"/>
              <a:t>5. The learner should be encouraged to do his task independently. He must try various solutions of the problem before arriving at the correct one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Educational Implications</a:t>
            </a:r>
            <a:endParaRPr lang="en-US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1828800"/>
            <a:ext cx="2209800" cy="646331"/>
          </a:xfrm>
          <a:prstGeom prst="rect">
            <a:avLst/>
          </a:prstGeom>
          <a:effectLst>
            <a:outerShdw blurRad="50800" dist="381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600" b="1" dirty="0" smtClean="0">
                <a:latin typeface="Bahnschrift SemiBold SemiConden" pitchFamily="34" charset="0"/>
              </a:rPr>
              <a:t>Thank You</a:t>
            </a:r>
            <a:endParaRPr lang="en-US" sz="3600" b="1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24000"/>
          </a:xfrm>
        </p:spPr>
        <p:txBody>
          <a:bodyPr/>
          <a:lstStyle/>
          <a:p>
            <a:r>
              <a:rPr lang="en-IN" dirty="0" smtClean="0">
                <a:latin typeface="Bahnschrift Condensed" pitchFamily="34" charset="0"/>
              </a:rPr>
              <a:t>Describes an organism’s attempts to learn/solve a problem by trying alternative possibilities until a correct solution or desirable outcome is achieved</a:t>
            </a:r>
            <a:endParaRPr lang="en-US" dirty="0">
              <a:latin typeface="Bahnschrift Condens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Bahnschrift SemiBold Condensed" pitchFamily="34" charset="0"/>
              </a:rPr>
              <a:t>Trial and Error Theory of Learning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2819400"/>
            <a:ext cx="731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Usualy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involves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latin typeface="Arial" pitchFamily="34" charset="0"/>
                <a:cs typeface="Arial" pitchFamily="34" charset="0"/>
              </a:rPr>
              <a:t>A number of </a:t>
            </a: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attempts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&amp; a number of </a:t>
            </a: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errors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–before correct behaviour is learnt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Motivation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(to achieve a goal)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Exploration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- either random or purposeful</a:t>
            </a:r>
          </a:p>
          <a:p>
            <a:pPr marL="342900" indent="-342900">
              <a:buAutoNum type="arabicPeriod"/>
            </a:pP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Reward-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the correct response is rewarded-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      which will lead to </a:t>
            </a: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repeat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performance of the correct response, strengthening the association between the behaviour &amp; its outcomes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   once learnt behaviour will usually be performed quickly and with fewer </a:t>
            </a:r>
            <a:r>
              <a:rPr lang="en-IN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errors.</a:t>
            </a:r>
            <a:endParaRPr lang="en-U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4953000" cy="4462272"/>
          </a:xfrm>
        </p:spPr>
        <p:txBody>
          <a:bodyPr>
            <a:normAutofit fontScale="85000" lnSpcReduction="10000"/>
          </a:bodyPr>
          <a:lstStyle/>
          <a:p>
            <a:r>
              <a:rPr lang="en-IN" sz="2400" dirty="0" smtClean="0">
                <a:latin typeface="Cambria" pitchFamily="18" charset="0"/>
                <a:ea typeface="Cambria" pitchFamily="18" charset="0"/>
              </a:rPr>
              <a:t>Thorndike put a hungry cat in a </a:t>
            </a:r>
            <a:r>
              <a:rPr lang="en-IN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puzzle box </a:t>
            </a:r>
            <a:r>
              <a:rPr lang="en-IN" sz="2400" dirty="0" smtClean="0">
                <a:latin typeface="Cambria" pitchFamily="18" charset="0"/>
                <a:ea typeface="Cambria" pitchFamily="18" charset="0"/>
              </a:rPr>
              <a:t>&amp; placed a fish  just out side of the box</a:t>
            </a:r>
          </a:p>
          <a:p>
            <a:r>
              <a:rPr lang="en-IN" sz="2400" dirty="0" smtClean="0">
                <a:latin typeface="Cambria" pitchFamily="18" charset="0"/>
                <a:ea typeface="Cambria" pitchFamily="18" charset="0"/>
              </a:rPr>
              <a:t>At first the cat to escape from the box through </a:t>
            </a:r>
            <a:r>
              <a:rPr lang="en-IN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trial </a:t>
            </a:r>
            <a:r>
              <a:rPr lang="en-IN" sz="2400" dirty="0" smtClean="0">
                <a:latin typeface="Cambria" pitchFamily="18" charset="0"/>
                <a:ea typeface="Cambria" pitchFamily="18" charset="0"/>
              </a:rPr>
              <a:t>&amp; error (random movements)</a:t>
            </a:r>
          </a:p>
          <a:p>
            <a:r>
              <a:rPr lang="en-IN" sz="2400" dirty="0" smtClean="0">
                <a:latin typeface="Cambria" pitchFamily="18" charset="0"/>
                <a:ea typeface="Cambria" pitchFamily="18" charset="0"/>
              </a:rPr>
              <a:t>Eventually the cat accidentally pulled the string, escaped from the box so that it could reach its </a:t>
            </a:r>
            <a:r>
              <a:rPr lang="en-IN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reinforcement</a:t>
            </a:r>
            <a:r>
              <a:rPr lang="en-IN" sz="2400" dirty="0" smtClean="0">
                <a:latin typeface="Cambria" pitchFamily="18" charset="0"/>
                <a:ea typeface="Cambria" pitchFamily="18" charset="0"/>
              </a:rPr>
              <a:t>(the fish) </a:t>
            </a:r>
          </a:p>
          <a:p>
            <a:r>
              <a:rPr lang="en-IN" sz="2400" dirty="0" smtClean="0">
                <a:latin typeface="Cambria" pitchFamily="18" charset="0"/>
                <a:ea typeface="Cambria" pitchFamily="18" charset="0"/>
              </a:rPr>
              <a:t>When the cat was put back in the box, once again it went through a series of incorrect responses before pushing the lever.</a:t>
            </a:r>
          </a:p>
          <a:p>
            <a:r>
              <a:rPr lang="en-IN" sz="2400" dirty="0" smtClean="0">
                <a:latin typeface="Cambria" pitchFamily="18" charset="0"/>
                <a:ea typeface="Cambria" pitchFamily="18" charset="0"/>
              </a:rPr>
              <a:t>The cat became </a:t>
            </a:r>
            <a:r>
              <a:rPr lang="en-IN" sz="2400" dirty="0" smtClean="0">
                <a:solidFill>
                  <a:srgbClr val="FF0000"/>
                </a:solidFill>
                <a:latin typeface="Cambria" pitchFamily="18" charset="0"/>
                <a:ea typeface="Cambria" pitchFamily="18" charset="0"/>
              </a:rPr>
              <a:t>progressively </a:t>
            </a:r>
            <a:r>
              <a:rPr lang="en-IN" sz="2400" dirty="0" smtClean="0">
                <a:latin typeface="Cambria" pitchFamily="18" charset="0"/>
                <a:ea typeface="Cambria" pitchFamily="18" charset="0"/>
              </a:rPr>
              <a:t>quicker at escaping (fewer incorrect movement)</a:t>
            </a:r>
          </a:p>
          <a:p>
            <a:endParaRPr lang="en-US" sz="2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>
                <a:solidFill>
                  <a:srgbClr val="FF0000"/>
                </a:solidFill>
              </a:rPr>
              <a:t>Thorndike’s Puzzle box Experiment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MGM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057400"/>
            <a:ext cx="2847975" cy="24384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GM\Desktop\download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14400"/>
            <a:ext cx="6324600" cy="495915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>
                <a:latin typeface="Bookman Old Style" pitchFamily="18" charset="0"/>
              </a:rPr>
              <a:t>1.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Motive or drive</a:t>
            </a:r>
            <a:r>
              <a:rPr lang="en-IN" dirty="0" smtClean="0">
                <a:latin typeface="Bookman Old Style" pitchFamily="18" charset="0"/>
              </a:rPr>
              <a:t>- it is a tension state resulting from needs. Where there is drive or motive there is learning. Here </a:t>
            </a:r>
            <a:r>
              <a:rPr lang="en-IN" dirty="0" err="1" smtClean="0">
                <a:latin typeface="Bookman Old Style" pitchFamily="18" charset="0"/>
              </a:rPr>
              <a:t>deive</a:t>
            </a:r>
            <a:r>
              <a:rPr lang="en-IN" dirty="0" smtClean="0">
                <a:latin typeface="Bookman Old Style" pitchFamily="18" charset="0"/>
              </a:rPr>
              <a:t> was hunger.</a:t>
            </a:r>
          </a:p>
          <a:p>
            <a:r>
              <a:rPr lang="en-IN" dirty="0" smtClean="0">
                <a:latin typeface="Bookman Old Style" pitchFamily="18" charset="0"/>
              </a:rPr>
              <a:t>2.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Stimulus or goal </a:t>
            </a:r>
            <a:r>
              <a:rPr lang="en-IN" dirty="0" smtClean="0">
                <a:latin typeface="Bookman Old Style" pitchFamily="18" charset="0"/>
              </a:rPr>
              <a:t>– it is the causal factor for activity. In the present experiment, food is the stimulus. </a:t>
            </a:r>
          </a:p>
          <a:p>
            <a:r>
              <a:rPr lang="en-IN" dirty="0" smtClean="0">
                <a:latin typeface="Bookman Old Style" pitchFamily="18" charset="0"/>
              </a:rPr>
              <a:t>3.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Responses</a:t>
            </a:r>
            <a:r>
              <a:rPr lang="en-IN" dirty="0" smtClean="0">
                <a:latin typeface="Bookman Old Style" pitchFamily="18" charset="0"/>
              </a:rPr>
              <a:t>- the cat makes a number of varied types of responses which lead to the goal known as satisfying responses.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solidFill>
                  <a:srgbClr val="FF0000"/>
                </a:solidFill>
                <a:latin typeface="Bahnschrift Condensed" pitchFamily="34" charset="0"/>
              </a:rPr>
              <a:t>Factors involved in Trial and Error Theory</a:t>
            </a:r>
            <a:endParaRPr lang="en-US" dirty="0">
              <a:solidFill>
                <a:srgbClr val="FF0000"/>
              </a:solidFill>
              <a:latin typeface="Bahnschrift Condensed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>
                <a:latin typeface="Bookman Old Style" pitchFamily="18" charset="0"/>
              </a:rPr>
              <a:t>4.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Block</a:t>
            </a:r>
            <a:r>
              <a:rPr lang="en-IN" dirty="0" smtClean="0">
                <a:latin typeface="Bookman Old Style" pitchFamily="18" charset="0"/>
              </a:rPr>
              <a:t>- the cat was confirmed in the box with a closed door.</a:t>
            </a:r>
          </a:p>
          <a:p>
            <a:r>
              <a:rPr lang="en-IN" dirty="0" smtClean="0">
                <a:latin typeface="Bookman Old Style" pitchFamily="18" charset="0"/>
              </a:rPr>
              <a:t>5.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C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hance success- </a:t>
            </a:r>
            <a:r>
              <a:rPr lang="en-IN" dirty="0" smtClean="0">
                <a:latin typeface="Bookman Old Style" pitchFamily="18" charset="0"/>
              </a:rPr>
              <a:t>as a result of random movements, the cat, by chance, succeeded in opening the door.</a:t>
            </a:r>
          </a:p>
          <a:p>
            <a:r>
              <a:rPr lang="en-IN" dirty="0" smtClean="0">
                <a:latin typeface="Bookman Old Style" pitchFamily="18" charset="0"/>
              </a:rPr>
              <a:t>6.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Selection of proper movement- </a:t>
            </a:r>
            <a:r>
              <a:rPr lang="en-IN" dirty="0" smtClean="0">
                <a:latin typeface="Bookman Old Style" pitchFamily="18" charset="0"/>
              </a:rPr>
              <a:t>gradually the cat selected the proper way of pulling the string out of its random movements.</a:t>
            </a:r>
          </a:p>
          <a:p>
            <a:r>
              <a:rPr lang="en-IN" dirty="0" smtClean="0">
                <a:latin typeface="Bookman Old Style" pitchFamily="18" charset="0"/>
              </a:rPr>
              <a:t>7. </a:t>
            </a:r>
            <a:r>
              <a:rPr lang="en-IN" dirty="0" smtClean="0">
                <a:solidFill>
                  <a:srgbClr val="7030A0"/>
                </a:solidFill>
                <a:latin typeface="Bookman Old Style" pitchFamily="18" charset="0"/>
              </a:rPr>
              <a:t>Fixation-</a:t>
            </a:r>
            <a:r>
              <a:rPr lang="en-IN" dirty="0" smtClean="0">
                <a:latin typeface="Bookman Old Style" pitchFamily="18" charset="0"/>
              </a:rPr>
              <a:t> at last, the cat learned the proper way of opening the door by eliminating all the incorrect responses and fixing only right response.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FF0000"/>
                </a:solidFill>
                <a:latin typeface="Bahnschrift Condensed" pitchFamily="34" charset="0"/>
              </a:rPr>
              <a:t>Factors involved in Trial and Error Theory</a:t>
            </a:r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00B050"/>
                </a:solidFill>
              </a:rPr>
              <a:t>A) Primary Laws-</a:t>
            </a:r>
          </a:p>
          <a:p>
            <a:endParaRPr lang="en-IN" dirty="0" smtClean="0">
              <a:solidFill>
                <a:srgbClr val="00B050"/>
              </a:solidFill>
            </a:endParaRPr>
          </a:p>
          <a:p>
            <a:r>
              <a:rPr lang="en-IN" dirty="0" smtClean="0"/>
              <a:t>1. </a:t>
            </a:r>
            <a:r>
              <a:rPr lang="en-IN" dirty="0" smtClean="0">
                <a:solidFill>
                  <a:srgbClr val="002060"/>
                </a:solidFill>
              </a:rPr>
              <a:t>Law of </a:t>
            </a:r>
            <a:r>
              <a:rPr lang="en-IN" dirty="0" err="1" smtClean="0">
                <a:solidFill>
                  <a:srgbClr val="002060"/>
                </a:solidFill>
              </a:rPr>
              <a:t>readyness</a:t>
            </a:r>
            <a:r>
              <a:rPr lang="en-IN" dirty="0" smtClean="0">
                <a:solidFill>
                  <a:srgbClr val="002060"/>
                </a:solidFill>
              </a:rPr>
              <a:t>- the law states that “ when any conduction unit is ready to conduct, for it to conduct is satisfying. When any conduction unit is not ready to conduct, for it to conduct is annoying.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hnschrift SemiBold SemiConden" pitchFamily="34" charset="0"/>
              </a:rPr>
              <a:t>Laws of Trial &amp; Error Learning</a:t>
            </a:r>
            <a:endParaRPr lang="en-US" dirty="0">
              <a:latin typeface="Bahnschrift SemiBold SemiConden" pitchFamily="34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2.  </a:t>
            </a:r>
            <a:r>
              <a:rPr lang="en-IN" dirty="0" smtClean="0">
                <a:solidFill>
                  <a:srgbClr val="C00000"/>
                </a:solidFill>
              </a:rPr>
              <a:t>Law of effect- </a:t>
            </a:r>
            <a:r>
              <a:rPr lang="en-IN" dirty="0" smtClean="0"/>
              <a:t>it states that “ any behaviour that is followed by pleasant consequences is likely to be repeated, and any behaviour followed by unpleasant consequences is likely to be stopped”.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latin typeface="Bahnschrift SemiBold SemiConden" pitchFamily="34" charset="0"/>
              </a:rPr>
              <a:t>Laws of Trial &amp; Error Learning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3. </a:t>
            </a:r>
            <a:r>
              <a:rPr lang="en-IN" dirty="0" smtClean="0">
                <a:solidFill>
                  <a:srgbClr val="002060"/>
                </a:solidFill>
              </a:rPr>
              <a:t>Law of exercise- </a:t>
            </a:r>
            <a:r>
              <a:rPr lang="en-IN" dirty="0" smtClean="0"/>
              <a:t>the law states that repeated exercising of a response strengthens its connection with the stimulus. And connection is weakened through failure of practice.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rgbClr val="C00000"/>
                </a:solidFill>
                <a:latin typeface="Bahnschrift SemiBold SemiConden" pitchFamily="34" charset="0"/>
              </a:rPr>
              <a:t>Laws of Trial &amp; Error Learning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656</Words>
  <Application>Microsoft Office PowerPoint</Application>
  <PresentationFormat>On-screen Show (4:3)</PresentationFormat>
  <Paragraphs>51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Trial and Error Theory of Learning</vt:lpstr>
      <vt:lpstr>Trial and Error Theory of Learning</vt:lpstr>
      <vt:lpstr>Thorndike’s Puzzle box Experiment</vt:lpstr>
      <vt:lpstr>Slide 4</vt:lpstr>
      <vt:lpstr>Factors involved in Trial and Error Theory</vt:lpstr>
      <vt:lpstr>Factors involved in Trial and Error Theory</vt:lpstr>
      <vt:lpstr>Laws of Trial &amp; Error Learning</vt:lpstr>
      <vt:lpstr>Laws of Trial &amp; Error Learning</vt:lpstr>
      <vt:lpstr>Laws of Trial &amp; Error Learning</vt:lpstr>
      <vt:lpstr>Laws of Trial &amp; Error Learning</vt:lpstr>
      <vt:lpstr>Educational Implications</vt:lpstr>
      <vt:lpstr>Educational Implications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MGM</dc:creator>
  <cp:lastModifiedBy>Hewlett-Packard Company</cp:lastModifiedBy>
  <cp:revision>19</cp:revision>
  <dcterms:created xsi:type="dcterms:W3CDTF">2006-08-16T00:00:00Z</dcterms:created>
  <dcterms:modified xsi:type="dcterms:W3CDTF">2023-01-17T18:44:01Z</dcterms:modified>
</cp:coreProperties>
</file>